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9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0" r:id="rId28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6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B1D538F-EEA9-45B3-B474-C97F7627BB0D}" type="datetimeFigureOut">
              <a:rPr lang="id-ID" smtClean="0"/>
              <a:t>30/03/2015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76202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D538F-EEA9-45B3-B474-C97F7627BB0D}" type="datetimeFigureOut">
              <a:rPr lang="id-ID" smtClean="0"/>
              <a:t>30/03/2015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03700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B1D538F-EEA9-45B3-B474-C97F7627BB0D}" type="datetimeFigureOut">
              <a:rPr lang="id-ID" smtClean="0"/>
              <a:t>30/03/2015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771347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B1D538F-EEA9-45B3-B474-C97F7627BB0D}" type="datetimeFigureOut">
              <a:rPr lang="id-ID" smtClean="0"/>
              <a:t>30/03/2015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90308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B1D538F-EEA9-45B3-B474-C97F7627BB0D}" type="datetimeFigureOut">
              <a:rPr lang="id-ID" smtClean="0"/>
              <a:t>30/03/2015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86629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D538F-EEA9-45B3-B474-C97F7627BB0D}" type="datetimeFigureOut">
              <a:rPr lang="id-ID" smtClean="0"/>
              <a:t>30/03/2015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730745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D538F-EEA9-45B3-B474-C97F7627BB0D}" type="datetimeFigureOut">
              <a:rPr lang="id-ID" smtClean="0"/>
              <a:t>30/03/2015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273382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D538F-EEA9-45B3-B474-C97F7627BB0D}" type="datetimeFigureOut">
              <a:rPr lang="id-ID" smtClean="0"/>
              <a:t>30/03/2015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8748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B1D538F-EEA9-45B3-B474-C97F7627BB0D}" type="datetimeFigureOut">
              <a:rPr lang="id-ID" smtClean="0"/>
              <a:t>30/03/2015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63086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D538F-EEA9-45B3-B474-C97F7627BB0D}" type="datetimeFigureOut">
              <a:rPr lang="id-ID" smtClean="0"/>
              <a:t>30/03/2015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41770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B1D538F-EEA9-45B3-B474-C97F7627BB0D}" type="datetimeFigureOut">
              <a:rPr lang="id-ID" smtClean="0"/>
              <a:t>30/03/2015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18339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D538F-EEA9-45B3-B474-C97F7627BB0D}" type="datetimeFigureOut">
              <a:rPr lang="id-ID" smtClean="0"/>
              <a:t>30/03/2015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95598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D538F-EEA9-45B3-B474-C97F7627BB0D}" type="datetimeFigureOut">
              <a:rPr lang="id-ID" smtClean="0"/>
              <a:t>30/03/2015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26625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D538F-EEA9-45B3-B474-C97F7627BB0D}" type="datetimeFigureOut">
              <a:rPr lang="id-ID" smtClean="0"/>
              <a:t>30/03/2015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30963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D538F-EEA9-45B3-B474-C97F7627BB0D}" type="datetimeFigureOut">
              <a:rPr lang="id-ID" smtClean="0"/>
              <a:t>30/03/2015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83696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D538F-EEA9-45B3-B474-C97F7627BB0D}" type="datetimeFigureOut">
              <a:rPr lang="id-ID" smtClean="0"/>
              <a:t>30/03/2015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42226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D538F-EEA9-45B3-B474-C97F7627BB0D}" type="datetimeFigureOut">
              <a:rPr lang="id-ID" smtClean="0"/>
              <a:t>30/03/2015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68931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1D538F-EEA9-45B3-B474-C97F7627BB0D}" type="datetimeFigureOut">
              <a:rPr lang="id-ID" smtClean="0"/>
              <a:t>30/03/2015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6947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  <p:sldLayoutId id="2147483891" r:id="rId12"/>
    <p:sldLayoutId id="2147483892" r:id="rId13"/>
    <p:sldLayoutId id="2147483893" r:id="rId14"/>
    <p:sldLayoutId id="2147483894" r:id="rId15"/>
    <p:sldLayoutId id="2147483895" r:id="rId16"/>
    <p:sldLayoutId id="2147483896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ihimah.hol.es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460" y="1757934"/>
            <a:ext cx="11256135" cy="1384020"/>
          </a:xfrm>
        </p:spPr>
        <p:txBody>
          <a:bodyPr>
            <a:noAutofit/>
          </a:bodyPr>
          <a:lstStyle/>
          <a:p>
            <a:r>
              <a:rPr lang="en-GB" sz="5400" dirty="0" smtClean="0"/>
              <a:t>SISTEM </a:t>
            </a:r>
            <a:r>
              <a:rPr lang="en-GB" sz="5400" dirty="0"/>
              <a:t>INFORMASI</a:t>
            </a:r>
            <a:r>
              <a:rPr lang="id-ID" sz="5400" dirty="0"/>
              <a:t> ALUMNI AMANATUL </a:t>
            </a:r>
            <a:r>
              <a:rPr lang="id-ID" sz="5400" dirty="0" smtClean="0"/>
              <a:t>UMMAH</a:t>
            </a:r>
            <a:r>
              <a:rPr lang="id-ID" sz="5400" dirty="0"/>
              <a:t> </a:t>
            </a:r>
            <a:r>
              <a:rPr lang="id-ID" sz="5400" dirty="0" smtClean="0"/>
              <a:t>(SI-HIMAH)</a:t>
            </a:r>
            <a:endParaRPr lang="id-ID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6879" y="3820978"/>
            <a:ext cx="9144000" cy="2257849"/>
          </a:xfrm>
        </p:spPr>
        <p:txBody>
          <a:bodyPr>
            <a:noAutofit/>
          </a:bodyPr>
          <a:lstStyle/>
          <a:p>
            <a:r>
              <a:rPr lang="id-ID" sz="2000" dirty="0"/>
              <a:t>Ahmad Ridwan Fauzi	</a:t>
            </a:r>
            <a:r>
              <a:rPr lang="en-GB" sz="2000" dirty="0"/>
              <a:t>			(</a:t>
            </a:r>
            <a:r>
              <a:rPr lang="en-US" sz="2000" dirty="0"/>
              <a:t>51</a:t>
            </a:r>
            <a:r>
              <a:rPr lang="en-GB" sz="2000" dirty="0"/>
              <a:t>12</a:t>
            </a:r>
            <a:r>
              <a:rPr lang="en-US" sz="2000" dirty="0"/>
              <a:t>100</a:t>
            </a:r>
            <a:r>
              <a:rPr lang="id-ID" sz="2000" dirty="0"/>
              <a:t>099</a:t>
            </a:r>
            <a:r>
              <a:rPr lang="en-GB" sz="2000" dirty="0" smtClean="0"/>
              <a:t>)</a:t>
            </a:r>
            <a:endParaRPr lang="id-ID" sz="2000" dirty="0" smtClean="0"/>
          </a:p>
          <a:p>
            <a:r>
              <a:rPr lang="id-ID" sz="2000" dirty="0" smtClean="0"/>
              <a:t>Daniel </a:t>
            </a:r>
            <a:r>
              <a:rPr lang="id-ID" sz="2000" dirty="0"/>
              <a:t>Henry	</a:t>
            </a:r>
            <a:r>
              <a:rPr lang="en-GB" sz="2000" dirty="0"/>
              <a:t>				(</a:t>
            </a:r>
            <a:r>
              <a:rPr lang="en-US" sz="2000" dirty="0"/>
              <a:t>51</a:t>
            </a:r>
            <a:r>
              <a:rPr lang="en-GB" sz="2000" dirty="0"/>
              <a:t>12</a:t>
            </a:r>
            <a:r>
              <a:rPr lang="en-US" sz="2000" dirty="0"/>
              <a:t>100</a:t>
            </a:r>
            <a:r>
              <a:rPr lang="id-ID" sz="2000" dirty="0"/>
              <a:t>139</a:t>
            </a:r>
            <a:r>
              <a:rPr lang="en-GB" sz="2000" dirty="0" smtClean="0"/>
              <a:t>)</a:t>
            </a:r>
            <a:endParaRPr lang="id-ID" sz="2000" b="1" dirty="0" smtClean="0"/>
          </a:p>
          <a:p>
            <a:r>
              <a:rPr lang="en-GB" sz="2000" dirty="0" smtClean="0"/>
              <a:t>Muhammad </a:t>
            </a:r>
            <a:r>
              <a:rPr lang="en-GB" sz="2000" dirty="0"/>
              <a:t>Jabir Al </a:t>
            </a:r>
            <a:r>
              <a:rPr lang="en-GB" sz="2000" dirty="0" err="1"/>
              <a:t>Haiyan</a:t>
            </a:r>
            <a:r>
              <a:rPr lang="en-GB" sz="2000" dirty="0"/>
              <a:t>			</a:t>
            </a:r>
            <a:r>
              <a:rPr lang="en-GB" sz="2000" dirty="0" smtClean="0"/>
              <a:t>(</a:t>
            </a:r>
            <a:r>
              <a:rPr lang="en-US" sz="2000" dirty="0" smtClean="0"/>
              <a:t>51</a:t>
            </a:r>
            <a:r>
              <a:rPr lang="en-GB" sz="2000" dirty="0"/>
              <a:t>12</a:t>
            </a:r>
            <a:r>
              <a:rPr lang="en-US" sz="2000" dirty="0"/>
              <a:t>100</a:t>
            </a:r>
            <a:r>
              <a:rPr lang="en-GB" sz="2000" dirty="0"/>
              <a:t>702)</a:t>
            </a:r>
            <a:endParaRPr lang="id-ID" sz="2000" dirty="0"/>
          </a:p>
          <a:p>
            <a:r>
              <a:rPr lang="en-GB" sz="2000" dirty="0"/>
              <a:t>Mu</a:t>
            </a:r>
            <a:r>
              <a:rPr lang="id-ID" sz="2000" dirty="0"/>
              <a:t>jahid Husein		</a:t>
            </a:r>
            <a:r>
              <a:rPr lang="en-GB" sz="2000" dirty="0"/>
              <a:t>		</a:t>
            </a:r>
            <a:r>
              <a:rPr lang="en-GB" sz="2000" dirty="0" smtClean="0"/>
              <a:t>(</a:t>
            </a:r>
            <a:r>
              <a:rPr lang="en-US" sz="2000" dirty="0"/>
              <a:t>51</a:t>
            </a:r>
            <a:r>
              <a:rPr lang="en-GB" sz="2000" dirty="0"/>
              <a:t>12</a:t>
            </a:r>
            <a:r>
              <a:rPr lang="en-US" sz="2000" dirty="0"/>
              <a:t>100</a:t>
            </a:r>
            <a:r>
              <a:rPr lang="en-GB" sz="2000" dirty="0"/>
              <a:t>70</a:t>
            </a:r>
            <a:r>
              <a:rPr lang="id-ID" sz="2000" dirty="0"/>
              <a:t>3</a:t>
            </a:r>
            <a:r>
              <a:rPr lang="en-GB" sz="2000" dirty="0"/>
              <a:t>)</a:t>
            </a:r>
            <a:endParaRPr lang="id-ID" sz="2000" dirty="0"/>
          </a:p>
          <a:p>
            <a:r>
              <a:rPr lang="en-GB" sz="2000" dirty="0"/>
              <a:t>Mu</a:t>
            </a:r>
            <a:r>
              <a:rPr lang="id-ID" sz="2000" dirty="0"/>
              <a:t>hammad </a:t>
            </a:r>
            <a:r>
              <a:rPr lang="id-ID" sz="2000" dirty="0" smtClean="0"/>
              <a:t>Abdurrohman</a:t>
            </a:r>
            <a:r>
              <a:rPr lang="id-ID" sz="2000" dirty="0"/>
              <a:t>	</a:t>
            </a:r>
            <a:r>
              <a:rPr lang="en-GB" sz="2000" dirty="0"/>
              <a:t>		</a:t>
            </a:r>
            <a:r>
              <a:rPr lang="en-GB" sz="2000" dirty="0" smtClean="0"/>
              <a:t>(</a:t>
            </a:r>
            <a:r>
              <a:rPr lang="en-US" sz="2000" dirty="0"/>
              <a:t>51</a:t>
            </a:r>
            <a:r>
              <a:rPr lang="en-GB" sz="2000" dirty="0"/>
              <a:t>12</a:t>
            </a:r>
            <a:r>
              <a:rPr lang="en-US" sz="2000" dirty="0"/>
              <a:t>100</a:t>
            </a:r>
            <a:r>
              <a:rPr lang="en-GB" sz="2000" dirty="0"/>
              <a:t>70</a:t>
            </a:r>
            <a:r>
              <a:rPr lang="id-ID" sz="2000" dirty="0"/>
              <a:t>4</a:t>
            </a:r>
            <a:r>
              <a:rPr lang="en-GB" sz="2000" dirty="0"/>
              <a:t>)</a:t>
            </a:r>
            <a:endParaRPr lang="id-ID" sz="2000" dirty="0"/>
          </a:p>
          <a:p>
            <a:endParaRPr lang="id-ID" sz="20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284114" y="3368295"/>
            <a:ext cx="5035639" cy="4526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2000" dirty="0" smtClean="0"/>
              <a:t>Oleh :</a:t>
            </a:r>
            <a:endParaRPr lang="id-ID" sz="20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12125" y="1003580"/>
            <a:ext cx="11779875" cy="5280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3600" dirty="0"/>
              <a:t>MANAJEMEN PERANCANGAN</a:t>
            </a:r>
            <a:r>
              <a:rPr lang="en-GB" sz="3600" dirty="0"/>
              <a:t> PERANGKAT </a:t>
            </a:r>
            <a:r>
              <a:rPr lang="en-GB" sz="3600" dirty="0" smtClean="0"/>
              <a:t>LUNAK</a:t>
            </a:r>
            <a:r>
              <a:rPr lang="id-ID" sz="3600" dirty="0" smtClean="0"/>
              <a:t> (KELAS D)</a:t>
            </a:r>
            <a:endParaRPr lang="id-ID" sz="3600" dirty="0"/>
          </a:p>
        </p:txBody>
      </p:sp>
    </p:spTree>
    <p:extLst>
      <p:ext uri="{BB962C8B-B14F-4D97-AF65-F5344CB8AC3E}">
        <p14:creationId xmlns:p14="http://schemas.microsoft.com/office/powerpoint/2010/main" val="241204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Antarmuka &lt;Menambah Akun&gt;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 descr="D:\Interface\menambah akun - admi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8009586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003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Antarmuka &lt;Mencari Data Alumni&gt;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 descr="D:\Interface\mencari data alumni -admi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859439"/>
            <a:ext cx="7970949" cy="28155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973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Antarmuka &lt;Mengubah Data Alumni&gt;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 descr="D:\Interface\hasil pencarian - admi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6322454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863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Antarmuka &lt;</a:t>
            </a:r>
            <a:r>
              <a:rPr lang="id-ID" dirty="0" smtClean="0"/>
              <a:t>Beranda Alumni&gt;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 descr="D:\Interface\alumni\beranda- alumni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8035344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233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Antarmuka &lt;Mengubah Data Pribadi&gt;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 descr="D:\Interface\alumni\mengubah data pribadi - alumni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7945192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823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Antarmuka &lt;Upload Foto&gt;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 descr="D:\Interface\alumni\upload foto - alumni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7893676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292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Antarmuka &lt;Profil&gt;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 descr="D:\Interface\alumni\profil - alumni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7211096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193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Antarmuka &lt;Pencarian&gt;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 descr="D:\Interface\alumni\pencarian - alumni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825625"/>
            <a:ext cx="7198217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655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Tools yang Digunakan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kebutuhan-kebutuhan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peralatan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mengembangkan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id-ID" dirty="0"/>
              <a:t> :</a:t>
            </a:r>
          </a:p>
          <a:p>
            <a:pPr lvl="0"/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system </a:t>
            </a:r>
            <a:r>
              <a:rPr lang="en-US" dirty="0" err="1"/>
              <a:t>operasi</a:t>
            </a:r>
            <a:r>
              <a:rPr lang="en-US" dirty="0"/>
              <a:t> minimal Windows XP</a:t>
            </a:r>
            <a:r>
              <a:rPr lang="id-ID" dirty="0"/>
              <a:t>.</a:t>
            </a:r>
          </a:p>
          <a:p>
            <a:pPr lvl="0"/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/>
              <a:t>pemrograman</a:t>
            </a:r>
            <a:r>
              <a:rPr lang="en-US" dirty="0"/>
              <a:t> </a:t>
            </a:r>
            <a:r>
              <a:rPr lang="id-ID" dirty="0"/>
              <a:t>html, css (Bootstrap), dan php (CI) untuk membangun website</a:t>
            </a:r>
          </a:p>
          <a:p>
            <a:pPr lvl="0"/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id-ID" dirty="0"/>
              <a:t>Mysql sebagai pemrograman databasenya</a:t>
            </a:r>
          </a:p>
          <a:p>
            <a:pPr lvl="0"/>
            <a:r>
              <a:rPr lang="en-US" dirty="0" err="1"/>
              <a:t>Menggunakan</a:t>
            </a:r>
            <a:r>
              <a:rPr lang="en-US" dirty="0"/>
              <a:t> Star UML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diagram</a:t>
            </a:r>
            <a:r>
              <a:rPr lang="id-ID" dirty="0"/>
              <a:t>.</a:t>
            </a:r>
          </a:p>
          <a:p>
            <a:pPr lvl="0"/>
            <a:r>
              <a:rPr lang="en-US" dirty="0" err="1"/>
              <a:t>Menggunakan</a:t>
            </a:r>
            <a:r>
              <a:rPr lang="en-US" dirty="0"/>
              <a:t> Power Designer</a:t>
            </a:r>
            <a:r>
              <a:rPr lang="id-ID" dirty="0"/>
              <a:t> dan Mysql Workbanch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CDM </a:t>
            </a:r>
            <a:r>
              <a:rPr lang="en-US" dirty="0" err="1"/>
              <a:t>dan</a:t>
            </a:r>
            <a:r>
              <a:rPr lang="en-US" dirty="0"/>
              <a:t> PDM.</a:t>
            </a:r>
            <a:endParaRPr lang="id-ID" dirty="0"/>
          </a:p>
          <a:p>
            <a:r>
              <a:rPr lang="en-GB" dirty="0"/>
              <a:t>Adobe Photoshop CS</a:t>
            </a:r>
            <a:r>
              <a:rPr lang="id-ID" dirty="0"/>
              <a:t>6</a:t>
            </a:r>
            <a:r>
              <a:rPr lang="en-GB" dirty="0"/>
              <a:t> </a:t>
            </a:r>
            <a:r>
              <a:rPr lang="en-GB" dirty="0" err="1"/>
              <a:t>dan</a:t>
            </a:r>
            <a:r>
              <a:rPr lang="en-GB" dirty="0"/>
              <a:t> Corel DRAW</a:t>
            </a:r>
            <a:r>
              <a:rPr lang="id-ID" dirty="0"/>
              <a:t> X6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desain</a:t>
            </a:r>
            <a:r>
              <a:rPr lang="id-ID" dirty="0"/>
              <a:t> prototype</a:t>
            </a:r>
            <a:r>
              <a:rPr lang="en-GB" dirty="0"/>
              <a:t>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2705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Class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 descr="Class Diagram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8125496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815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Deskripsi Umum Perangkat Lunak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Sistem</a:t>
            </a:r>
            <a:r>
              <a:rPr lang="en-GB" dirty="0"/>
              <a:t> </a:t>
            </a:r>
            <a:r>
              <a:rPr lang="en-GB" dirty="0" err="1"/>
              <a:t>Informasi</a:t>
            </a:r>
            <a:r>
              <a:rPr lang="en-GB" dirty="0"/>
              <a:t> </a:t>
            </a:r>
            <a:r>
              <a:rPr lang="en-GB" dirty="0" err="1"/>
              <a:t>Himpunan</a:t>
            </a:r>
            <a:r>
              <a:rPr lang="en-GB" dirty="0"/>
              <a:t> Alumni </a:t>
            </a:r>
            <a:r>
              <a:rPr lang="en-GB" dirty="0" err="1"/>
              <a:t>Amanatul</a:t>
            </a:r>
            <a:r>
              <a:rPr lang="en-GB" dirty="0"/>
              <a:t> </a:t>
            </a:r>
            <a:r>
              <a:rPr lang="en-GB" dirty="0" err="1"/>
              <a:t>Ummah</a:t>
            </a:r>
            <a:r>
              <a:rPr lang="en-GB" dirty="0"/>
              <a:t> (</a:t>
            </a:r>
            <a:r>
              <a:rPr lang="en-GB" dirty="0" smtClean="0"/>
              <a:t>SI-H</a:t>
            </a:r>
            <a:r>
              <a:rPr lang="id-ID" dirty="0" smtClean="0"/>
              <a:t>IMAH</a:t>
            </a:r>
            <a:r>
              <a:rPr lang="en-GB" dirty="0" smtClean="0"/>
              <a:t>)</a:t>
            </a:r>
            <a:r>
              <a:rPr lang="id-ID" dirty="0" smtClean="0"/>
              <a:t> adalah Sistem Informasi yang akan digunakan oleh organisasi </a:t>
            </a:r>
            <a:r>
              <a:rPr lang="id-ID" dirty="0"/>
              <a:t>alumni dari </a:t>
            </a:r>
            <a:r>
              <a:rPr lang="id-ID" dirty="0" smtClean="0"/>
              <a:t>Sekolah </a:t>
            </a:r>
            <a:r>
              <a:rPr lang="id-ID" dirty="0"/>
              <a:t>Amanatul </a:t>
            </a:r>
            <a:r>
              <a:rPr lang="id-ID" dirty="0" smtClean="0"/>
              <a:t>Ummah yang </a:t>
            </a:r>
            <a:r>
              <a:rPr lang="id-ID" dirty="0"/>
              <a:t>bernama Himpunan Alumni Amanatul Ummah (HIMAH</a:t>
            </a:r>
            <a:r>
              <a:rPr lang="id-ID" dirty="0" smtClean="0"/>
              <a:t>).</a:t>
            </a:r>
          </a:p>
          <a:p>
            <a:r>
              <a:rPr lang="id-ID" dirty="0" smtClean="0"/>
              <a:t>Dengan SI-HIMAH dibuat untuk </a:t>
            </a:r>
            <a:r>
              <a:rPr lang="en-GB" dirty="0" err="1" smtClean="0"/>
              <a:t>mengelola</a:t>
            </a:r>
            <a:r>
              <a:rPr lang="en-GB" dirty="0" smtClean="0"/>
              <a:t> </a:t>
            </a:r>
            <a:r>
              <a:rPr lang="id-ID" dirty="0"/>
              <a:t>database/</a:t>
            </a:r>
            <a:r>
              <a:rPr lang="en-GB" dirty="0" err="1"/>
              <a:t>informasi</a:t>
            </a:r>
            <a:r>
              <a:rPr lang="en-GB" dirty="0"/>
              <a:t> alumni </a:t>
            </a:r>
            <a:r>
              <a:rPr lang="en-GB" dirty="0" err="1" smtClean="0"/>
              <a:t>sekolah</a:t>
            </a:r>
            <a:r>
              <a:rPr lang="id-ID" dirty="0" smtClean="0"/>
              <a:t>.</a:t>
            </a:r>
          </a:p>
          <a:p>
            <a:r>
              <a:rPr lang="id-ID" dirty="0" smtClean="0"/>
              <a:t>Terdapat 2 macam hak akses pada SI-HIMAH yaitu alumni dan admin.</a:t>
            </a:r>
          </a:p>
          <a:p>
            <a:r>
              <a:rPr lang="id-ID" dirty="0"/>
              <a:t>Site Map Aplikasi </a:t>
            </a:r>
            <a:r>
              <a:rPr lang="id-ID" dirty="0" smtClean="0"/>
              <a:t>SI-HIMAH ini adalah : </a:t>
            </a:r>
            <a:r>
              <a:rPr lang="id-ID" u="sng" dirty="0" smtClean="0">
                <a:hlinkClick r:id="rId2"/>
              </a:rPr>
              <a:t>www.sihimah.hol.es</a:t>
            </a:r>
            <a:endParaRPr lang="id-ID" dirty="0" smtClean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7788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Diagram Komponen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4" name="Picture 3" descr="Component Diagram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8073980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528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Diagram 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 descr="DeploymentDiagram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8073980" cy="35706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338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Personil dan Deskripsi Kerja (Job Description)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4840187"/>
              </p:ext>
            </p:extLst>
          </p:nvPr>
        </p:nvGraphicFramePr>
        <p:xfrm>
          <a:off x="6010504" y="2057401"/>
          <a:ext cx="5495696" cy="33137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66409"/>
                <a:gridCol w="1254268"/>
                <a:gridCol w="2975019"/>
              </a:tblGrid>
              <a:tr h="30806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Nama</a:t>
                      </a:r>
                      <a:endParaRPr lang="id-ID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Jabatan</a:t>
                      </a:r>
                      <a:endParaRPr lang="id-ID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Deskripsi Kerja</a:t>
                      </a:r>
                      <a:endParaRPr lang="id-ID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1613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Muhammad Jabir Al Haiyan</a:t>
                      </a:r>
                      <a:endParaRPr lang="id-ID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Project Manager &amp; Analyst</a:t>
                      </a:r>
                      <a:endParaRPr lang="id-ID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Melakukan pengawasan dan manajemen perangkat lunak</a:t>
                      </a:r>
                      <a:endParaRPr lang="id-ID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6932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Daniel Henry</a:t>
                      </a:r>
                      <a:endParaRPr lang="id-ID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Programmer I</a:t>
                      </a:r>
                      <a:endParaRPr lang="id-ID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Membuat program php dengan framework CI</a:t>
                      </a:r>
                      <a:endParaRPr lang="id-ID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1613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Ahmad Ridwan Fauzi</a:t>
                      </a:r>
                      <a:endParaRPr lang="id-ID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Programmer II</a:t>
                      </a:r>
                      <a:endParaRPr lang="id-ID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Membuat program php dengan framework CI</a:t>
                      </a:r>
                      <a:endParaRPr lang="id-ID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1613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Muhammad Abdurrahman</a:t>
                      </a:r>
                      <a:endParaRPr lang="id-ID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Designer I</a:t>
                      </a:r>
                      <a:endParaRPr lang="id-ID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Mendesain antarmuka layar dan database</a:t>
                      </a:r>
                      <a:endParaRPr lang="id-ID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1613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Mujahid Husein</a:t>
                      </a:r>
                      <a:endParaRPr lang="id-ID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Documentator</a:t>
                      </a:r>
                      <a:endParaRPr lang="id-ID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Mendokumentasikan dan merapikan dokumen perangkat lunak</a:t>
                      </a:r>
                      <a:endParaRPr lang="id-ID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4" name="Picture 3" descr="D:\orgnanigram - job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59" y="1826199"/>
            <a:ext cx="4890618" cy="42729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161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Manajemen Waktu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8"/>
            <a:ext cx="10776977" cy="4323746"/>
          </a:xfrm>
        </p:spPr>
      </p:pic>
    </p:spTree>
    <p:extLst>
      <p:ext uri="{BB962C8B-B14F-4D97-AF65-F5344CB8AC3E}">
        <p14:creationId xmlns:p14="http://schemas.microsoft.com/office/powerpoint/2010/main" val="188463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Kendala Pengerjaan Proyek serta Solusinya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0389985"/>
              </p:ext>
            </p:extLst>
          </p:nvPr>
        </p:nvGraphicFramePr>
        <p:xfrm>
          <a:off x="982375" y="2057401"/>
          <a:ext cx="8464089" cy="43748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7673"/>
                <a:gridCol w="4970525"/>
                <a:gridCol w="3065891"/>
              </a:tblGrid>
              <a:tr h="20631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No</a:t>
                      </a:r>
                      <a:endParaRPr lang="id-ID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Kendala</a:t>
                      </a:r>
                      <a:endParaRPr lang="id-ID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Solusi</a:t>
                      </a:r>
                      <a:endParaRPr lang="id-ID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03157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1</a:t>
                      </a:r>
                      <a:endParaRPr lang="id-ID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 dirty="0" err="1">
                          <a:effectLst/>
                        </a:rPr>
                        <a:t>Waktu</a:t>
                      </a:r>
                      <a:r>
                        <a:rPr lang="en-GB" sz="1400" dirty="0">
                          <a:effectLst/>
                        </a:rPr>
                        <a:t> </a:t>
                      </a:r>
                      <a:r>
                        <a:rPr lang="en-GB" sz="1400" dirty="0" err="1">
                          <a:effectLst/>
                        </a:rPr>
                        <a:t>pengerjaan</a:t>
                      </a:r>
                      <a:r>
                        <a:rPr lang="en-GB" sz="1400" dirty="0">
                          <a:effectLst/>
                        </a:rPr>
                        <a:t> </a:t>
                      </a:r>
                      <a:r>
                        <a:rPr lang="en-GB" sz="1400" dirty="0" err="1">
                          <a:effectLst/>
                        </a:rPr>
                        <a:t>proyek</a:t>
                      </a:r>
                      <a:r>
                        <a:rPr lang="en-GB" sz="1400" dirty="0">
                          <a:effectLst/>
                        </a:rPr>
                        <a:t> </a:t>
                      </a:r>
                      <a:r>
                        <a:rPr lang="en-GB" sz="1400" dirty="0" err="1">
                          <a:effectLst/>
                        </a:rPr>
                        <a:t>molor</a:t>
                      </a:r>
                      <a:r>
                        <a:rPr lang="en-GB" sz="1400" dirty="0">
                          <a:effectLst/>
                        </a:rPr>
                        <a:t> </a:t>
                      </a:r>
                      <a:r>
                        <a:rPr lang="en-GB" sz="1400" dirty="0" err="1">
                          <a:effectLst/>
                        </a:rPr>
                        <a:t>pada</a:t>
                      </a:r>
                      <a:r>
                        <a:rPr lang="en-GB" sz="1400" dirty="0">
                          <a:effectLst/>
                        </a:rPr>
                        <a:t> timeline</a:t>
                      </a:r>
                      <a:endParaRPr lang="id-ID" sz="14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 dirty="0" err="1">
                          <a:effectLst/>
                        </a:rPr>
                        <a:t>pembuatan</a:t>
                      </a:r>
                      <a:r>
                        <a:rPr lang="en-GB" sz="1400" dirty="0">
                          <a:effectLst/>
                        </a:rPr>
                        <a:t> </a:t>
                      </a:r>
                      <a:r>
                        <a:rPr lang="en-GB" sz="1400" dirty="0" err="1">
                          <a:effectLst/>
                        </a:rPr>
                        <a:t>dokumen</a:t>
                      </a:r>
                      <a:r>
                        <a:rPr lang="en-GB" sz="1400" dirty="0">
                          <a:effectLst/>
                        </a:rPr>
                        <a:t> DPPL</a:t>
                      </a:r>
                      <a:r>
                        <a:rPr lang="id-ID" sz="1400" dirty="0">
                          <a:effectLst/>
                        </a:rPr>
                        <a:t> dan seterusnya</a:t>
                      </a:r>
                      <a:r>
                        <a:rPr lang="en-GB" sz="1400" dirty="0">
                          <a:effectLst/>
                        </a:rPr>
                        <a:t>  </a:t>
                      </a:r>
                      <a:endParaRPr lang="id-ID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Kemoloran waktu diminimalisir dengan melakukan pembagian tugas secara merata kepada seluruh anggota</a:t>
                      </a:r>
                      <a:endParaRPr lang="id-ID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03157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2</a:t>
                      </a:r>
                      <a:endParaRPr lang="id-ID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 dirty="0" err="1">
                          <a:effectLst/>
                        </a:rPr>
                        <a:t>Pemrograman</a:t>
                      </a:r>
                      <a:r>
                        <a:rPr lang="en-GB" sz="1400" dirty="0">
                          <a:effectLst/>
                        </a:rPr>
                        <a:t> web</a:t>
                      </a:r>
                      <a:r>
                        <a:rPr lang="id-ID" sz="1400" dirty="0">
                          <a:effectLst/>
                        </a:rPr>
                        <a:t> (CSS)</a:t>
                      </a:r>
                      <a:r>
                        <a:rPr lang="en-GB" sz="1400" dirty="0">
                          <a:effectLst/>
                        </a:rPr>
                        <a:t> yang </a:t>
                      </a:r>
                      <a:r>
                        <a:rPr lang="en-GB" sz="1400" dirty="0" err="1">
                          <a:effectLst/>
                        </a:rPr>
                        <a:t>dipakai</a:t>
                      </a:r>
                      <a:r>
                        <a:rPr lang="en-GB" sz="1400" dirty="0">
                          <a:effectLst/>
                        </a:rPr>
                        <a:t> </a:t>
                      </a:r>
                      <a:r>
                        <a:rPr lang="en-GB" sz="1400" dirty="0" err="1">
                          <a:effectLst/>
                        </a:rPr>
                        <a:t>adalah</a:t>
                      </a:r>
                      <a:r>
                        <a:rPr lang="en-GB" sz="1400" dirty="0">
                          <a:effectLst/>
                        </a:rPr>
                        <a:t> bootstrap, yang </a:t>
                      </a:r>
                      <a:r>
                        <a:rPr lang="en-GB" sz="1400" dirty="0" err="1">
                          <a:effectLst/>
                        </a:rPr>
                        <a:t>merupakan</a:t>
                      </a:r>
                      <a:r>
                        <a:rPr lang="en-GB" sz="1400" dirty="0">
                          <a:effectLst/>
                        </a:rPr>
                        <a:t> </a:t>
                      </a:r>
                      <a:r>
                        <a:rPr lang="en-GB" sz="1400" dirty="0" err="1">
                          <a:effectLst/>
                        </a:rPr>
                        <a:t>pemrograman</a:t>
                      </a:r>
                      <a:r>
                        <a:rPr lang="en-GB" sz="1400" dirty="0">
                          <a:effectLst/>
                        </a:rPr>
                        <a:t> yang </a:t>
                      </a:r>
                      <a:r>
                        <a:rPr lang="en-GB" sz="1400" dirty="0" err="1">
                          <a:effectLst/>
                        </a:rPr>
                        <a:t>baru</a:t>
                      </a:r>
                      <a:r>
                        <a:rPr lang="en-GB" sz="1400" dirty="0">
                          <a:effectLst/>
                        </a:rPr>
                        <a:t> </a:t>
                      </a:r>
                      <a:r>
                        <a:rPr lang="en-GB" sz="1400" dirty="0" err="1">
                          <a:effectLst/>
                        </a:rPr>
                        <a:t>dipelajari</a:t>
                      </a:r>
                      <a:r>
                        <a:rPr lang="en-GB" sz="1400" dirty="0">
                          <a:effectLst/>
                        </a:rPr>
                        <a:t> </a:t>
                      </a:r>
                      <a:r>
                        <a:rPr lang="en-GB" sz="1400" dirty="0" err="1">
                          <a:effectLst/>
                        </a:rPr>
                        <a:t>oleh</a:t>
                      </a:r>
                      <a:r>
                        <a:rPr lang="en-GB" sz="1400" dirty="0">
                          <a:effectLst/>
                        </a:rPr>
                        <a:t> programmer</a:t>
                      </a:r>
                      <a:endParaRPr lang="id-ID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Project manajer yang sudah menguasai bootstrap yang akan menangani implementasi pembuatan interface</a:t>
                      </a:r>
                      <a:endParaRPr lang="id-ID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03157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3</a:t>
                      </a:r>
                      <a:endParaRPr lang="id-ID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Project Manajer kadang sulit berkomunikasi dengan klien, karena terpisah oleh jarak yang jauh</a:t>
                      </a:r>
                      <a:endParaRPr lang="id-ID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Klien meminta teman dekatnya yang berlokasi di sekitar ITS untuk dijadikan perwakilan dalam proyek perangkat lunak </a:t>
                      </a:r>
                      <a:endParaRPr lang="id-ID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03157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4</a:t>
                      </a:r>
                      <a:endParaRPr lang="id-ID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Keinginan klien/kebutuhan sistem informasi yang akan dibangun kurang detail</a:t>
                      </a:r>
                      <a:endParaRPr lang="id-ID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Developer menawarkan prototype/interface kepada klien sebagai gambaran awal pembuatan sistem informasi alumni</a:t>
                      </a:r>
                      <a:endParaRPr lang="id-ID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287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Dokumentasi dengan klien</a:t>
            </a:r>
            <a:endParaRPr lang="id-ID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714" y="2027733"/>
            <a:ext cx="4151550" cy="233581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014" y="2044522"/>
            <a:ext cx="4068981" cy="22893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424" y="4513876"/>
            <a:ext cx="3949262" cy="222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4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Dokumentasi dengan klien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9388571"/>
              </p:ext>
            </p:extLst>
          </p:nvPr>
        </p:nvGraphicFramePr>
        <p:xfrm>
          <a:off x="982900" y="2151241"/>
          <a:ext cx="10523300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293"/>
                <a:gridCol w="9961007"/>
              </a:tblGrid>
              <a:tr h="370840">
                <a:tc>
                  <a:txBody>
                    <a:bodyPr/>
                    <a:lstStyle/>
                    <a:p>
                      <a:r>
                        <a:rPr lang="id-ID" dirty="0" smtClean="0"/>
                        <a:t>No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 smtClean="0"/>
                        <a:t>Tanggapan Klien tentang Si-Himah</a:t>
                      </a:r>
                      <a:endParaRPr lang="id-ID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d-ID" dirty="0" smtClean="0"/>
                        <a:t>1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 smtClean="0"/>
                        <a:t>Sistemnya sudah</a:t>
                      </a:r>
                      <a:r>
                        <a:rPr lang="id-ID" baseline="0" dirty="0" smtClean="0"/>
                        <a:t> </a:t>
                      </a:r>
                      <a:r>
                        <a:rPr lang="id-ID" dirty="0" smtClean="0"/>
                        <a:t>bagus mas, tampilannya juga menarik</a:t>
                      </a:r>
                      <a:endParaRPr lang="id-ID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d-ID" dirty="0" smtClean="0"/>
                        <a:t>2.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 smtClean="0"/>
                        <a:t>Nanti</a:t>
                      </a:r>
                      <a:r>
                        <a:rPr lang="id-ID" baseline="0" dirty="0" smtClean="0"/>
                        <a:t> kalau bisa, sistem ini akan langsung diuji-cobakan kepada alumni sekolah yang baru lulus untuk mengisi databasenya</a:t>
                      </a:r>
                      <a:endParaRPr lang="id-ID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d-ID" dirty="0" smtClean="0"/>
                        <a:t>3.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 smtClean="0"/>
                        <a:t>Alumni</a:t>
                      </a:r>
                      <a:r>
                        <a:rPr lang="id-ID" baseline="0" dirty="0" smtClean="0"/>
                        <a:t> santri pasti merasa senang dengan adanya sistem ini, karena paling tidak mereka punya semacam facebook kecil2-an</a:t>
                      </a:r>
                      <a:endParaRPr lang="id-ID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8878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11838"/>
          </a:xfrm>
        </p:spPr>
        <p:txBody>
          <a:bodyPr>
            <a:normAutofit/>
          </a:bodyPr>
          <a:lstStyle/>
          <a:p>
            <a:pPr algn="ctr"/>
            <a:r>
              <a:rPr lang="id-ID" sz="6600" dirty="0" smtClean="0"/>
              <a:t>TERIMA KASIH</a:t>
            </a:r>
            <a:endParaRPr lang="id-ID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d-ID" dirty="0" smtClean="0"/>
              <a:t> 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1893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Fitur</a:t>
            </a:r>
            <a:endParaRPr lang="id-ID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9896778"/>
              </p:ext>
            </p:extLst>
          </p:nvPr>
        </p:nvGraphicFramePr>
        <p:xfrm>
          <a:off x="838200" y="1674254"/>
          <a:ext cx="9091412" cy="4855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4813"/>
                <a:gridCol w="6632345"/>
                <a:gridCol w="1674254"/>
              </a:tblGrid>
              <a:tr h="2143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Pengguna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Kebutuhan Fungsional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Fitur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</a:tr>
              <a:tr h="250024">
                <a:tc rowSpan="5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Alumni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1.1 Sistem memungkinkan alumni untuk mengubah data pribadi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Mengubah Data Pribadi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</a:tr>
              <a:tr h="25002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1.2 Sistem memungkinkan alumni untuk mengubah password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25002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1.3 Sistem memungkinkan alumni untuk mengupload foto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Upload Foto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</a:tr>
              <a:tr h="25002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1.4 Sistem memungkinkan Alumni untuk mencari data alumni yang lain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Pencarian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</a:tr>
              <a:tr h="25002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1.5 Sistem memungkinkan Alumni untuk melihat profilnya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Profil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</a:tr>
              <a:tr h="184987">
                <a:tc gridSpan="3">
                  <a:txBody>
                    <a:bodyPr/>
                    <a:lstStyle/>
                    <a:p>
                      <a:endParaRPr lang="id-ID" sz="13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46" marR="46346" marT="0" marB="0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280325">
                <a:tc rowSpan="7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Admin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2.1 Sistem memungkinkan admin untuk menambah data alumni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Menambah Data Alumni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</a:tr>
              <a:tr h="25002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2.2 Sistem memungkinkan admin untuk mengubah data alumni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Mengubah Data Alumni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</a:tr>
              <a:tr h="25002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2.3 Sistem memungkinkan admin untuk melihat data alumni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215106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2.4 Sistem memungkinkan admin untuk menghapus data alumni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Menghapus Data Alumni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</a:tr>
              <a:tr h="274348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2.5 Sistem memungkinkan admin untuk mencari data alumni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Mencari Data Alumni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</a:tr>
              <a:tr h="25002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2.6 Sistem memungkinkan admin untuk mengubah data admin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Mengubah Data Admin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</a:tr>
              <a:tr h="25002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2.7 Sistem memungkinkan admin untuk mengubah password admin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184987">
                <a:tc gridSpan="3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 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278183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Admin &amp; Alumni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3.1 Sistem memungkinkan pengguna untuk login menggunakan hak akses user masing-masing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Login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</a:tr>
              <a:tr h="22738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3.1 Sistem memungkinkan pengguna untuk mengetahui deskripsi sistem informasi 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Tentang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458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Desain Database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5" name="Picture 4" descr="pdmdatabas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54" y="1094704"/>
            <a:ext cx="4802210" cy="55640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350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11838"/>
          </a:xfrm>
        </p:spPr>
        <p:txBody>
          <a:bodyPr>
            <a:normAutofit/>
          </a:bodyPr>
          <a:lstStyle/>
          <a:p>
            <a:pPr algn="ctr"/>
            <a:r>
              <a:rPr lang="id-ID" sz="6600" dirty="0" smtClean="0"/>
              <a:t>Desain Antarmuka</a:t>
            </a:r>
            <a:endParaRPr lang="id-ID" sz="6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440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Antarmuka &lt;Login&gt;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 descr="D:\Interface\logi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6180786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586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Antarmuka &lt;Tentang&gt;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 descr="D:\Interface\tentang - admi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825625"/>
            <a:ext cx="6142149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4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Antarmuka </a:t>
            </a:r>
            <a:r>
              <a:rPr lang="id-ID" dirty="0" smtClean="0"/>
              <a:t>&lt;Beranda Admin &gt;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 descr="D:\Interface\beranda-admi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825625"/>
            <a:ext cx="7958071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090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Antarmuka &lt;Mengubah Data Admin&gt;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 descr="D:\Interface\mengubah data admin -admi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7958070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79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106</TotalTime>
  <Words>627</Words>
  <Application>Microsoft Office PowerPoint</Application>
  <PresentationFormat>Widescreen</PresentationFormat>
  <Paragraphs>120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Century Gothic</vt:lpstr>
      <vt:lpstr>Times New Roman</vt:lpstr>
      <vt:lpstr>Vapor Trail</vt:lpstr>
      <vt:lpstr>SISTEM INFORMASI ALUMNI AMANATUL UMMAH (SI-HIMAH)</vt:lpstr>
      <vt:lpstr>Deskripsi Umum Perangkat Lunak</vt:lpstr>
      <vt:lpstr>Fitur</vt:lpstr>
      <vt:lpstr>Desain Database</vt:lpstr>
      <vt:lpstr>Desain Antarmuka</vt:lpstr>
      <vt:lpstr>Antarmuka &lt;Login&gt;</vt:lpstr>
      <vt:lpstr>Antarmuka &lt;Tentang&gt;</vt:lpstr>
      <vt:lpstr>Antarmuka &lt;Beranda Admin &gt;</vt:lpstr>
      <vt:lpstr>Antarmuka &lt;Mengubah Data Admin&gt;</vt:lpstr>
      <vt:lpstr>Antarmuka &lt;Menambah Akun&gt;</vt:lpstr>
      <vt:lpstr>Antarmuka &lt;Mencari Data Alumni&gt;</vt:lpstr>
      <vt:lpstr>Antarmuka &lt;Mengubah Data Alumni&gt;</vt:lpstr>
      <vt:lpstr>Antarmuka &lt;Beranda Alumni&gt;</vt:lpstr>
      <vt:lpstr>Antarmuka &lt;Mengubah Data Pribadi&gt;</vt:lpstr>
      <vt:lpstr>Antarmuka &lt;Upload Foto&gt;</vt:lpstr>
      <vt:lpstr>Antarmuka &lt;Profil&gt;</vt:lpstr>
      <vt:lpstr>Antarmuka &lt;Pencarian&gt;</vt:lpstr>
      <vt:lpstr>Tools yang Digunakan</vt:lpstr>
      <vt:lpstr>Class Diagram</vt:lpstr>
      <vt:lpstr>Diagram Komponen</vt:lpstr>
      <vt:lpstr>Diagram Deployment</vt:lpstr>
      <vt:lpstr>Personil dan Deskripsi Kerja (Job Description)</vt:lpstr>
      <vt:lpstr>Manajemen Waktu</vt:lpstr>
      <vt:lpstr>Kendala Pengerjaan Proyek serta Solusinya</vt:lpstr>
      <vt:lpstr>Dokumentasi dengan klien</vt:lpstr>
      <vt:lpstr>Dokumentasi dengan klien</vt:lpstr>
      <vt:lpstr>TERIMA KASIH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INFORMASI ALUMNI AMANATUL UMMAH (SI-HIMAH)</dc:title>
  <dc:creator>Muhammad Abdurrohman</dc:creator>
  <cp:lastModifiedBy>Jabir Al Hayyan</cp:lastModifiedBy>
  <cp:revision>17</cp:revision>
  <dcterms:created xsi:type="dcterms:W3CDTF">2015-03-29T09:28:01Z</dcterms:created>
  <dcterms:modified xsi:type="dcterms:W3CDTF">2015-03-30T02:31:39Z</dcterms:modified>
</cp:coreProperties>
</file>